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9"/>
  </p:notesMasterIdLst>
  <p:sldIdLst>
    <p:sldId id="791" r:id="rId2"/>
    <p:sldId id="996" r:id="rId3"/>
    <p:sldId id="890" r:id="rId4"/>
    <p:sldId id="891" r:id="rId5"/>
    <p:sldId id="893" r:id="rId6"/>
    <p:sldId id="894" r:id="rId7"/>
    <p:sldId id="895" r:id="rId8"/>
    <p:sldId id="896" r:id="rId9"/>
    <p:sldId id="897" r:id="rId10"/>
    <p:sldId id="999" r:id="rId11"/>
    <p:sldId id="1010" r:id="rId12"/>
    <p:sldId id="1011" r:id="rId13"/>
    <p:sldId id="1012" r:id="rId14"/>
    <p:sldId id="1013" r:id="rId15"/>
    <p:sldId id="1014" r:id="rId16"/>
    <p:sldId id="1016" r:id="rId17"/>
    <p:sldId id="1017" r:id="rId18"/>
    <p:sldId id="1018" r:id="rId19"/>
    <p:sldId id="1019" r:id="rId20"/>
    <p:sldId id="1372" r:id="rId21"/>
    <p:sldId id="1020" r:id="rId22"/>
    <p:sldId id="1023" r:id="rId23"/>
    <p:sldId id="1028" r:id="rId24"/>
    <p:sldId id="1029" r:id="rId25"/>
    <p:sldId id="1030" r:id="rId26"/>
    <p:sldId id="1031" r:id="rId27"/>
    <p:sldId id="1032" r:id="rId2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BA5"/>
    <a:srgbClr val="E8F5FD"/>
    <a:srgbClr val="E9E7E8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37" autoAdjust="0"/>
    <p:restoredTop sz="99285" autoAdjust="0"/>
  </p:normalViewPr>
  <p:slideViewPr>
    <p:cSldViewPr snapToGrid="0" showGuides="1">
      <p:cViewPr varScale="1">
        <p:scale>
          <a:sx n="159" d="100"/>
          <a:sy n="159" d="100"/>
        </p:scale>
        <p:origin x="846" y="13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4/4/2024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8.1.1.5 – OSPF de área única y multiárea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553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8.2.1.1 – Topología de la red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2367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8.2.1.2 – Modo de configuración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44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8.2.1.3 –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860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8.2.1.4 – Configuración de una ID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311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8.2.1.5 – Modificación de una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330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8.2.2.1 – Habilitación de interfaces en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61447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8.2.2.2 – Máscara de comodín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34751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8.2.2.3 – Comando </a:t>
            </a:r>
            <a:r>
              <a:rPr lang="es-ES" sz="1200" b="1" dirty="0"/>
              <a:t>network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3341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750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8.1.1.2 – Características de OSPF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308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9602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8.2.2.5 – Configurar interfaces pasivas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590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8.2.3.2 – Costos acumulados de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637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8.2.3.6 – Configuración manual del costo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5757400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8.2.4.1 – Verificación de vecinos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0378948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8.2.4.2 – Verificación de la configuración del protocolo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614284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8.2.4.3 – Verificación de la información del proceso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687645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8.2.4.4 – Verificación de la configuración de interfaz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23525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‹#›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511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862" y="1697831"/>
            <a:ext cx="3636498" cy="1110854"/>
          </a:xfrm>
        </p:spPr>
        <p:txBody>
          <a:bodyPr/>
          <a:lstStyle/>
          <a:p>
            <a:pPr>
              <a:lnSpc>
                <a:spcPts val="2625"/>
              </a:lnSpc>
            </a:pPr>
            <a:r>
              <a:rPr lang="es-ES" sz="2400" dirty="0"/>
              <a:t>Configuración de OSPF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Abrir primero la ruta más corta</a:t>
            </a:r>
            <a:br/>
            <a:r>
              <a:rPr lang="es-ES"/>
              <a:t>OSPF de área única y multiárea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2" y="2023891"/>
            <a:ext cx="3255855" cy="5405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4478" y="2787076"/>
            <a:ext cx="3060000" cy="900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Todos los routers se alojan en un área.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denomina área troncal.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Conocido como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utiliza en redes más pequeñas con pocos routers.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914" y="712920"/>
            <a:ext cx="5016966" cy="20640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95991" y="2776743"/>
            <a:ext cx="4327338" cy="15465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Diseñado mediante un esquema jerárquico.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Todas las áreas se conectan al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Visto más comúnmente con varias áreas alrededor del área 0 (como una margarita o aster).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Los routers que conectan el área 0 con otra área se conocen como routers de área perimetral (ABR).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usa en redes grandes.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Varias áreas reducen la sobrecarga de memoria y procesamiento.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Una falla en un área no afecta las otras áreas.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81925" y="14955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de área única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36583" y="400373"/>
            <a:ext cx="226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multiárea</a:t>
            </a:r>
          </a:p>
        </p:txBody>
      </p:sp>
    </p:spTree>
    <p:extLst>
      <p:ext uri="{BB962C8B-B14F-4D97-AF65-F5344CB8AC3E}">
        <p14:creationId xmlns:p14="http://schemas.microsoft.com/office/powerpoint/2010/main" val="413246467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routers OSPF</a:t>
            </a:r>
            <a:br/>
            <a:r>
              <a:rPr lang="es-ES"/>
              <a:t>Topología de la red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395206" y="809071"/>
            <a:ext cx="6131323" cy="430793"/>
          </a:xfrm>
        </p:spPr>
        <p:txBody>
          <a:bodyPr/>
          <a:lstStyle/>
          <a:p>
            <a:r>
              <a:rPr lang="es-ES" dirty="0"/>
              <a:t>Topología que se utiliza para describir la configuración de OSPF.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2" y="1279289"/>
            <a:ext cx="4682174" cy="35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664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/>
            <a:r>
              <a:rPr lang="es-ES"/>
              <a:t>Modo de configuración del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278968" y="809071"/>
            <a:ext cx="8224951" cy="430793"/>
          </a:xfrm>
        </p:spPr>
        <p:txBody>
          <a:bodyPr/>
          <a:lstStyle/>
          <a:p>
            <a:r>
              <a:rPr lang="es-ES" dirty="0"/>
              <a:t>La configuración de OSPFv2 usa el modo de configuración de router OSPF.</a:t>
            </a:r>
          </a:p>
          <a:p>
            <a:pPr lvl="1"/>
            <a:r>
              <a:rPr lang="es-ES" dirty="0"/>
              <a:t>En el modo de configuración global, escriba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process-id</a:t>
            </a:r>
            <a:r>
              <a:rPr lang="es-ES" dirty="0"/>
              <a:t> para ingresar los comandos.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0" y="1652424"/>
            <a:ext cx="7286625" cy="2505075"/>
          </a:xfrm>
          <a:prstGeom prst="rect">
            <a:avLst/>
          </a:prstGeom>
        </p:spPr>
      </p:pic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2614955" y="4281264"/>
            <a:ext cx="3888000" cy="290736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kern="0" dirty="0"/>
              <a:t>Observe que se utilizan otros comandos en este modo.</a:t>
            </a:r>
            <a:endParaRPr lang="es-ES" sz="1500" kern="0" dirty="0"/>
          </a:p>
        </p:txBody>
      </p:sp>
    </p:spTree>
    <p:extLst>
      <p:ext uri="{BB962C8B-B14F-4D97-AF65-F5344CB8AC3E}">
        <p14:creationId xmlns:p14="http://schemas.microsoft.com/office/powerpoint/2010/main" val="33262081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162733" y="809071"/>
            <a:ext cx="5241606" cy="3757067"/>
          </a:xfrm>
        </p:spPr>
        <p:txBody>
          <a:bodyPr/>
          <a:lstStyle/>
          <a:p>
            <a:r>
              <a:rPr lang="es-ES" dirty="0"/>
              <a:t>Las ID de router se utilizan para identificar un router OSPF.</a:t>
            </a:r>
          </a:p>
          <a:p>
            <a:r>
              <a:rPr lang="es-ES" dirty="0"/>
              <a:t>Las ID de router tienen 32 bits de longitud tanto en OSPFv2 (IPv4) como en OSPFv3 (IPv6).</a:t>
            </a:r>
          </a:p>
          <a:p>
            <a:r>
              <a:rPr lang="es-ES" dirty="0"/>
              <a:t>Se utilizan en la elección del DR (</a:t>
            </a:r>
            <a:r>
              <a:rPr lang="es-ES" dirty="0" err="1"/>
              <a:t>Router</a:t>
            </a:r>
            <a:r>
              <a:rPr lang="es-ES" dirty="0"/>
              <a:t> designado).</a:t>
            </a:r>
          </a:p>
          <a:p>
            <a:r>
              <a:rPr lang="es-ES" dirty="0"/>
              <a:t>Formas en que un router recibe una ID de router: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Se configura con el comando del modo de configuración </a:t>
            </a:r>
            <a:br>
              <a:rPr lang="es-ES" dirty="0"/>
            </a:br>
            <a:r>
              <a:rPr lang="es-ES" dirty="0"/>
              <a:t>de router OSPF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b="1" i="1" dirty="0">
                <a:solidFill>
                  <a:srgbClr val="FF0000"/>
                </a:solidFill>
              </a:rPr>
              <a:t>rid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Si no se configura una ID de router, se utiliza la </a:t>
            </a:r>
            <a:r>
              <a:rPr lang="es-ES" b="1" dirty="0">
                <a:solidFill>
                  <a:srgbClr val="FF0000"/>
                </a:solidFill>
              </a:rPr>
              <a:t>interfaz de </a:t>
            </a:r>
            <a:r>
              <a:rPr lang="es-ES" b="1" dirty="0" err="1">
                <a:solidFill>
                  <a:srgbClr val="FF0000"/>
                </a:solidFill>
              </a:rPr>
              <a:t>Loopback</a:t>
            </a:r>
            <a:r>
              <a:rPr lang="es-ES" b="1" dirty="0">
                <a:solidFill>
                  <a:srgbClr val="FF0000"/>
                </a:solidFill>
              </a:rPr>
              <a:t> configurada más alta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spc="-30" dirty="0"/>
              <a:t>Si no hay interfaces de </a:t>
            </a:r>
            <a:r>
              <a:rPr lang="es-ES" spc="-30" dirty="0" err="1"/>
              <a:t>Loopback</a:t>
            </a:r>
            <a:r>
              <a:rPr lang="es-ES" spc="-30" dirty="0"/>
              <a:t> configuradas, se utiliza la </a:t>
            </a:r>
            <a:r>
              <a:rPr lang="es-ES" b="1" spc="-30" dirty="0">
                <a:solidFill>
                  <a:srgbClr val="FF0000"/>
                </a:solidFill>
              </a:rPr>
              <a:t>dirección IPv4 activa más alta</a:t>
            </a:r>
            <a:r>
              <a:rPr lang="es-ES" spc="-3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28" y="581186"/>
            <a:ext cx="3443845" cy="2609527"/>
          </a:xfrm>
          <a:prstGeom prst="rect">
            <a:avLst/>
          </a:prstGeom>
        </p:spPr>
      </p:pic>
      <p:sp>
        <p:nvSpPr>
          <p:cNvPr id="3" name="Rectangle 34">
            <a:extLst>
              <a:ext uri="{FF2B5EF4-FFF2-40B4-BE49-F238E27FC236}">
                <a16:creationId xmlns:a16="http://schemas.microsoft.com/office/drawing/2014/main" id="{C41D9D78-20FE-4EE2-38DC-E141D38D1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625" y="3359115"/>
            <a:ext cx="3165914" cy="639448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b="1" kern="0" dirty="0">
                <a:solidFill>
                  <a:schemeClr val="accent1"/>
                </a:solidFill>
              </a:rPr>
              <a:t>Si se utiliza una dirección de </a:t>
            </a:r>
            <a:r>
              <a:rPr lang="es-ES" sz="1200" b="1" kern="0" dirty="0" err="1">
                <a:solidFill>
                  <a:schemeClr val="accent1"/>
                </a:solidFill>
              </a:rPr>
              <a:t>loopback</a:t>
            </a:r>
            <a:r>
              <a:rPr lang="es-ES" sz="1200" b="1" kern="0" dirty="0">
                <a:solidFill>
                  <a:schemeClr val="accent1"/>
                </a:solidFill>
              </a:rPr>
              <a:t>, ¡no enrute esta red con la instrucción network!</a:t>
            </a:r>
            <a:endParaRPr lang="es-ES" sz="1500" b="1" kern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57242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Configuración de una ID de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604433" y="809071"/>
            <a:ext cx="7849891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i="1" dirty="0">
                <a:solidFill>
                  <a:srgbClr val="FF0000"/>
                </a:solidFill>
              </a:rPr>
              <a:t>x.x.x.x</a:t>
            </a:r>
            <a:r>
              <a:rPr lang="es-ES" dirty="0"/>
              <a:t> para configurar una ID del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  <a:p>
            <a:r>
              <a:rPr lang="es-ES" dirty="0"/>
              <a:t>Utilice el comando </a:t>
            </a:r>
            <a:r>
              <a:rPr lang="es-ES" altLang="ja-JP" b="1" dirty="0">
                <a:solidFill>
                  <a:srgbClr val="FF0000"/>
                </a:solidFill>
              </a:rPr>
              <a:t>show ip protocols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para verificar la ID del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48" y="1587497"/>
            <a:ext cx="5116055" cy="304770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1069383" y="1696920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 flipH="1">
            <a:off x="3910739" y="2469252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5820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Modificación de una 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>
                <a:solidFill>
                  <a:srgbClr val="FF0000"/>
                </a:solidFill>
              </a:rPr>
              <a:t>clear ip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altLang="ja-JP" b="1" dirty="0">
                <a:solidFill>
                  <a:srgbClr val="FF0000"/>
                </a:solidFill>
              </a:rPr>
              <a:t>ospf process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después de cambiar la ID del router para que el cambio entre en vigor.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" y="1437807"/>
            <a:ext cx="4834987" cy="133438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flipH="1">
            <a:off x="2168529" y="2489389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original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3" y="2829019"/>
            <a:ext cx="5323909" cy="533121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flipH="1">
            <a:off x="2648043" y="2904573"/>
            <a:ext cx="1350936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modificada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36" y="2484255"/>
            <a:ext cx="3378052" cy="2158200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>
            <a:off x="3390563" y="4319332"/>
            <a:ext cx="2257844" cy="495430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Cambio de RID aplicado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6400800" y="292459"/>
            <a:ext cx="2743200" cy="1596325"/>
          </a:xfrm>
          <a:prstGeom prst="cloudCallout">
            <a:avLst>
              <a:gd name="adj1" fmla="val -40362"/>
              <a:gd name="adj2" fmla="val 87254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No olvide este comando para que el cambio de ID del router entre en vigor.</a:t>
            </a:r>
          </a:p>
        </p:txBody>
      </p:sp>
    </p:spTree>
    <p:extLst>
      <p:ext uri="{BB962C8B-B14F-4D97-AF65-F5344CB8AC3E}">
        <p14:creationId xmlns:p14="http://schemas.microsoft.com/office/powerpoint/2010/main" val="40078815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Habilitación de OSPF en las interfaces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47316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network</a:t>
            </a:r>
            <a:r>
              <a:rPr lang="es-ES" dirty="0"/>
              <a:t> para especificar qué interfaces participan en el área de OSPFv2.</a:t>
            </a:r>
          </a:p>
          <a:p>
            <a:pPr lvl="1"/>
            <a:r>
              <a:rPr lang="es-ES" dirty="0"/>
              <a:t>(config)#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x</a:t>
            </a:r>
          </a:p>
          <a:p>
            <a:pPr lvl="1"/>
            <a:r>
              <a:rPr lang="es-ES" dirty="0"/>
              <a:t>(config-router)# </a:t>
            </a:r>
            <a:r>
              <a:rPr lang="es-ES" altLang="ja-JP" b="1" dirty="0"/>
              <a:t>network </a:t>
            </a:r>
            <a:r>
              <a:rPr lang="es-ES" altLang="ja-JP" i="1" dirty="0"/>
              <a:t>x.x.x.x</a:t>
            </a:r>
            <a:r>
              <a:rPr lang="es-ES" dirty="0"/>
              <a:t> </a:t>
            </a:r>
            <a:r>
              <a:rPr lang="es-ES" altLang="ja-JP" i="1" dirty="0"/>
              <a:t>wildcard_mask</a:t>
            </a:r>
            <a:r>
              <a:rPr lang="es-ES" dirty="0"/>
              <a:t> </a:t>
            </a:r>
            <a:r>
              <a:rPr lang="es-ES" altLang="ja-JP" b="1" dirty="0"/>
              <a:t>area </a:t>
            </a:r>
            <a:r>
              <a:rPr lang="es-ES" altLang="ja-JP" i="1" dirty="0"/>
              <a:t>area-id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81" y="2286804"/>
            <a:ext cx="3298266" cy="250716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04902" y="2254997"/>
            <a:ext cx="2286000" cy="1022888"/>
          </a:xfrm>
          <a:prstGeom prst="wedgeEllipseCallout">
            <a:avLst>
              <a:gd name="adj1" fmla="val 71383"/>
              <a:gd name="adj2" fmla="val -36126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Si se utiliza una topología de área única, se sugiere utilizar el área 0.</a:t>
            </a:r>
          </a:p>
        </p:txBody>
      </p:sp>
    </p:spTree>
    <p:extLst>
      <p:ext uri="{BB962C8B-B14F-4D97-AF65-F5344CB8AC3E}">
        <p14:creationId xmlns:p14="http://schemas.microsoft.com/office/powerpoint/2010/main" val="3577325225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Máscara de comodín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Para determinar la máscara de comodín, reste la máscara normal de 255.255.255.255.</a:t>
            </a:r>
          </a:p>
          <a:p>
            <a:r>
              <a:rPr lang="es-ES"/>
              <a:t>Un bit de 0 de la </a:t>
            </a:r>
            <a:r>
              <a:rPr lang="en-US"/>
              <a:t>⁪</a:t>
            </a:r>
            <a:r>
              <a:rPr lang="es-ES"/>
              <a:t>máscara de comodín coincide con el bit.</a:t>
            </a:r>
          </a:p>
          <a:p>
            <a:r>
              <a:rPr lang="es-ES"/>
              <a:t>Un bit de 1 de la </a:t>
            </a:r>
            <a:r>
              <a:rPr lang="en-US"/>
              <a:t>⁪</a:t>
            </a:r>
            <a:r>
              <a:rPr lang="es-ES"/>
              <a:t>máscara de comodín ignora el bit.</a:t>
            </a:r>
          </a:p>
          <a:p>
            <a:r>
              <a:rPr lang="es-ES"/>
              <a:t>Un </a:t>
            </a:r>
            <a:r>
              <a:rPr lang="en-US"/>
              <a:t>⁪</a:t>
            </a:r>
            <a:r>
              <a:rPr lang="es-ES"/>
              <a:t>máscara de comodín es una serie de 0 con el resto de 1 (el 0 y el 1 no se alternan como en una dirección IP).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2" y="2948994"/>
            <a:ext cx="3993717" cy="942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202" y="2984052"/>
            <a:ext cx="4056542" cy="892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6291" y="3999338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8990" y="4004504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26</a:t>
            </a:r>
          </a:p>
        </p:txBody>
      </p:sp>
    </p:spTree>
    <p:extLst>
      <p:ext uri="{BB962C8B-B14F-4D97-AF65-F5344CB8AC3E}">
        <p14:creationId xmlns:p14="http://schemas.microsoft.com/office/powerpoint/2010/main" val="3368033868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Comando </a:t>
            </a:r>
            <a:r>
              <a:rPr lang="es-ES" altLang="en-US" b="1" dirty="0"/>
              <a:t>network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8" y="1065247"/>
            <a:ext cx="7858815" cy="681492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 err="1"/>
              <a:t>network</a:t>
            </a:r>
            <a:r>
              <a:rPr lang="es-ES" dirty="0"/>
              <a:t>, anuncia la red en particular, calculando la </a:t>
            </a:r>
            <a:r>
              <a:rPr lang="en-US" dirty="0"/>
              <a:t>⁪</a:t>
            </a:r>
            <a:r>
              <a:rPr lang="es-ES" dirty="0"/>
              <a:t>máscara de comodín.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4" y="1668661"/>
            <a:ext cx="3298266" cy="2507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3" y="2359264"/>
            <a:ext cx="4403333" cy="7404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0895" y="2729491"/>
            <a:ext cx="1286359" cy="1092631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119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9" y="920725"/>
            <a:ext cx="7870538" cy="1052728"/>
          </a:xfrm>
        </p:spPr>
        <p:txBody>
          <a:bodyPr/>
          <a:lstStyle/>
          <a:p>
            <a:r>
              <a:rPr lang="es-ES" dirty="0"/>
              <a:t>Una interfaz configurada como interfaz pasiva no </a:t>
            </a:r>
            <a:r>
              <a:rPr lang="es-ES" altLang="ja-JP" b="1" u="sng" dirty="0">
                <a:solidFill>
                  <a:schemeClr val="accent6"/>
                </a:solidFill>
              </a:rPr>
              <a:t>ENVÍA</a:t>
            </a:r>
            <a:r>
              <a:rPr lang="es-ES" dirty="0"/>
              <a:t> mensajes de OSPF.</a:t>
            </a:r>
          </a:p>
          <a:p>
            <a:r>
              <a:rPr lang="es-ES" dirty="0"/>
              <a:t>No desaprovecha el </a:t>
            </a:r>
            <a:r>
              <a:rPr lang="es-ES" b="1" dirty="0"/>
              <a:t>ancho de banda </a:t>
            </a:r>
            <a:r>
              <a:rPr lang="es-ES" dirty="0"/>
              <a:t>enviando mensajes de las interfaces habilitadas para OSPF que no tienen otro </a:t>
            </a:r>
            <a:r>
              <a:rPr lang="es-ES" dirty="0" err="1"/>
              <a:t>router</a:t>
            </a:r>
            <a:r>
              <a:rPr lang="es-ES" dirty="0"/>
              <a:t> conectado.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91" y="2294553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93389" y="3890075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33626" y="39262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65722" y="2376408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418454" y="2719953"/>
            <a:ext cx="2193010" cy="1394848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735451" y="3425126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4197" y="3440624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2708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799" y="1042206"/>
            <a:ext cx="8405155" cy="347441"/>
          </a:xfrm>
        </p:spPr>
        <p:txBody>
          <a:bodyPr/>
          <a:lstStyle/>
          <a:p>
            <a:r>
              <a:rPr lang="es-ES" sz="1200" dirty="0"/>
              <a:t>OSPF utiliza el algoritmo de </a:t>
            </a:r>
            <a:r>
              <a:rPr lang="es-ES" sz="1200" b="1" dirty="0">
                <a:solidFill>
                  <a:srgbClr val="FF0000"/>
                </a:solidFill>
              </a:rPr>
              <a:t>primero la ruta más corta (SPF) Dijkstra para seleccionar la mejor ruta.</a:t>
            </a:r>
            <a:endParaRPr lang="es-ES" altLang="ja-JP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" y="41393"/>
            <a:ext cx="3771898" cy="757551"/>
          </a:xfrm>
        </p:spPr>
        <p:txBody>
          <a:bodyPr/>
          <a:lstStyle/>
          <a:p>
            <a:r>
              <a:rPr lang="es-ES" altLang="en-US" sz="1600" dirty="0"/>
              <a:t>Abrir primero la ruta más corta</a:t>
            </a:r>
            <a:br>
              <a:rPr dirty="0"/>
            </a:br>
            <a:r>
              <a:rPr lang="es-ES" dirty="0"/>
              <a:t>Características de OSPF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B7D5F486-F265-0168-1474-AEBC35EF2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99" y="1398990"/>
            <a:ext cx="4683243" cy="2702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altLang="ja-JP" sz="1200" dirty="0"/>
              <a:t>OSPF es un protocolo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</a:t>
            </a:r>
            <a:r>
              <a:rPr lang="es-ES" altLang="ja-JP" sz="1200" dirty="0"/>
              <a:t>.</a:t>
            </a:r>
          </a:p>
          <a:p>
            <a:r>
              <a:rPr lang="es-ES" altLang="ja-JP" sz="1200" dirty="0"/>
              <a:t>Un ruteador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200" dirty="0"/>
            </a:br>
            <a:r>
              <a:rPr lang="es-ES" altLang="ja-JP" sz="1200" dirty="0"/>
              <a:t>usa la información del estado del enlace recibida de otros ruteadores:</a:t>
            </a:r>
          </a:p>
          <a:p>
            <a:pPr lvl="1"/>
            <a:r>
              <a:rPr lang="es-ES" altLang="ja-JP" sz="1050" dirty="0"/>
              <a:t>Para crear un </a:t>
            </a:r>
            <a:r>
              <a:rPr lang="es-ES" altLang="ja-JP" sz="1050" b="1" dirty="0"/>
              <a:t>mapa de topología</a:t>
            </a:r>
            <a:r>
              <a:rPr lang="es-ES" altLang="ja-JP" sz="1050" dirty="0"/>
              <a:t>. </a:t>
            </a:r>
          </a:p>
          <a:p>
            <a:pPr lvl="1"/>
            <a:r>
              <a:rPr lang="es-ES" altLang="ja-JP" sz="1050" dirty="0"/>
              <a:t>Para seleccionar la mejor ruta para todas las redes de destino en la topología. </a:t>
            </a:r>
          </a:p>
          <a:p>
            <a:r>
              <a:rPr lang="es-ES" altLang="ja-JP" sz="1200" dirty="0"/>
              <a:t>Los protocolos de ruteo de estado del enlace </a:t>
            </a:r>
            <a:r>
              <a:rPr lang="es-ES" altLang="ja-JP" sz="1200" b="1" dirty="0"/>
              <a:t>no usan actualizaciones periódicas</a:t>
            </a:r>
            <a:r>
              <a:rPr lang="es-ES" altLang="ja-JP" sz="1200" dirty="0"/>
              <a:t>.</a:t>
            </a:r>
          </a:p>
          <a:p>
            <a:pPr lvl="1"/>
            <a:r>
              <a:rPr lang="es-ES" altLang="ja-JP" sz="1050" b="1" dirty="0"/>
              <a:t>Las actualizaciones se envían solo </a:t>
            </a:r>
            <a:r>
              <a:rPr lang="es-ES" altLang="ja-JP" sz="1050" b="1" spc="-23" dirty="0"/>
              <a:t>cuando hay un cambio en la topología.</a:t>
            </a:r>
            <a:endParaRPr lang="es-ES" altLang="ja-JP" sz="1200" b="1" dirty="0">
              <a:solidFill>
                <a:srgbClr val="00B0F0"/>
              </a:solidFill>
            </a:endParaRP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46A566C7-643C-0B02-D745-0E0098DFD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728" y="1600027"/>
            <a:ext cx="3521226" cy="23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420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27" y="2524215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14025" y="41197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454262" y="4155899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586358" y="2606070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3387350" y="2957364"/>
            <a:ext cx="1749547" cy="1387192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256087" y="3654788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4833" y="3670286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21BD972-03B1-1D74-41DF-E561E275B008}"/>
              </a:ext>
            </a:extLst>
          </p:cNvPr>
          <p:cNvSpPr txBox="1">
            <a:spLocks/>
          </p:cNvSpPr>
          <p:nvPr/>
        </p:nvSpPr>
        <p:spPr bwMode="auto">
          <a:xfrm>
            <a:off x="174063" y="798944"/>
            <a:ext cx="8799952" cy="182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De manera predeterminada, los mensajes OSPF se reenvían por todas las interfaces con OSPF habilitado. Sin embargo, estos mensajes solo necesitan enviarse por las interfaces que se conectan a otros </a:t>
            </a:r>
            <a:r>
              <a:rPr lang="es-ES" sz="1600" dirty="0" err="1"/>
              <a:t>routers</a:t>
            </a:r>
            <a:r>
              <a:rPr lang="es-ES" sz="1600" dirty="0"/>
              <a:t> con OSPF habilitado.</a:t>
            </a:r>
          </a:p>
          <a:p>
            <a:pPr marL="0" indent="0">
              <a:buNone/>
            </a:pPr>
            <a:r>
              <a:rPr lang="es-ES" sz="1600" dirty="0"/>
              <a:t>El envío de mensajes innecesarios en una LAN afecta la red de tres maneras: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Uso ineficaz del ancho de banda</a:t>
            </a:r>
            <a:r>
              <a:rPr lang="es-ES" sz="1600" dirty="0"/>
              <a:t> -se consume el ancho de banda disponible con el transporte de mensajes innecesarios.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02A9600-3C53-B3B2-5E14-D59D733EF75C}"/>
              </a:ext>
            </a:extLst>
          </p:cNvPr>
          <p:cNvSpPr txBox="1">
            <a:spLocks/>
          </p:cNvSpPr>
          <p:nvPr/>
        </p:nvSpPr>
        <p:spPr bwMode="auto">
          <a:xfrm>
            <a:off x="169984" y="2619285"/>
            <a:ext cx="3083169" cy="21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Mayor riesgo de seguridad</a:t>
            </a:r>
            <a:r>
              <a:rPr lang="es-ES" sz="1600" dirty="0"/>
              <a:t> : sin configuraciones de seguridad OSPF adicionales, los mensajes OSPF se pueden interceptar con software de detección de paquetes. </a:t>
            </a:r>
          </a:p>
        </p:txBody>
      </p:sp>
    </p:spTree>
    <p:extLst>
      <p:ext uri="{BB962C8B-B14F-4D97-AF65-F5344CB8AC3E}">
        <p14:creationId xmlns:p14="http://schemas.microsoft.com/office/powerpoint/2010/main" val="382405280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Configuración de interfaces pasivas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354663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/>
              <a:t>passive-interface</a:t>
            </a:r>
            <a:r>
              <a:rPr lang="es-ES" dirty="0"/>
              <a:t> para la configuración.</a:t>
            </a:r>
          </a:p>
          <a:p>
            <a:r>
              <a:rPr lang="es-ES" dirty="0"/>
              <a:t>Use </a:t>
            </a:r>
            <a:r>
              <a:rPr lang="es-ES" altLang="ja-JP" b="1" dirty="0"/>
              <a:t>show ip protocols</a:t>
            </a:r>
            <a:r>
              <a:rPr lang="es-ES" dirty="0"/>
              <a:t> para la verificación.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7182" y="712917"/>
            <a:ext cx="3294305" cy="2508787"/>
            <a:chOff x="3161171" y="2293744"/>
            <a:chExt cx="3294305" cy="25087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171" y="2293744"/>
              <a:ext cx="3294305" cy="250878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293389" y="3890075"/>
              <a:ext cx="743919" cy="55793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3" y="1661586"/>
            <a:ext cx="4906989" cy="466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98" y="2294110"/>
            <a:ext cx="3502052" cy="269860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90793" y="3874576"/>
            <a:ext cx="1565329" cy="48819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31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Costos acumulados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240223" y="795439"/>
            <a:ext cx="8795493" cy="4181383"/>
          </a:xfrm>
        </p:spPr>
        <p:txBody>
          <a:bodyPr rIns="108000"/>
          <a:lstStyle/>
          <a:p>
            <a:r>
              <a:rPr lang="es-MX" sz="1400" dirty="0"/>
              <a:t>La métrica de enrutamiento de OSPF es el </a:t>
            </a:r>
            <a:r>
              <a:rPr lang="es-MX" sz="1400" b="1" dirty="0">
                <a:solidFill>
                  <a:srgbClr val="FF0000"/>
                </a:solidFill>
              </a:rPr>
              <a:t>costo</a:t>
            </a:r>
            <a:r>
              <a:rPr lang="es-MX" sz="1400" dirty="0"/>
              <a:t> que se calcula con base al ancho de banda de la interfaz y es configurable por parte del usuario. La formula para calcular el costo es </a:t>
            </a:r>
            <a:r>
              <a:rPr lang="es-MX" sz="1400" b="1" dirty="0"/>
              <a:t>10</a:t>
            </a:r>
            <a:r>
              <a:rPr lang="es-MX" sz="1400" b="1" baseline="30000" dirty="0"/>
              <a:t>8 </a:t>
            </a:r>
            <a:r>
              <a:rPr lang="es-MX" sz="1400" b="1" dirty="0"/>
              <a:t>/ ancho de banda</a:t>
            </a:r>
            <a:r>
              <a:rPr lang="es-MX" sz="1400" dirty="0"/>
              <a:t>. </a:t>
            </a:r>
          </a:p>
          <a:p>
            <a:r>
              <a:rPr lang="es-ES" sz="1400" dirty="0"/>
              <a:t>El "costo" de una red de destino es una acumulación de todos los valores de costo de origen a destino.</a:t>
            </a:r>
          </a:p>
          <a:p>
            <a:r>
              <a:rPr lang="es-ES" sz="1400" spc="-30" dirty="0"/>
              <a:t>La métrica de costo se puede ver en la tabla de ruteo como el segundo número dentro de corchetes.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25" y="2126664"/>
            <a:ext cx="3761730" cy="27839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2320" y="4149771"/>
            <a:ext cx="2160000" cy="461665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Costo total para llegar a la LAN del R2 desde el R1 = 65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603" y="2571750"/>
            <a:ext cx="4323946" cy="202616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78753" y="2746645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riped Right Arrow 14"/>
          <p:cNvSpPr/>
          <p:nvPr/>
        </p:nvSpPr>
        <p:spPr>
          <a:xfrm rot="20168684" flipH="1">
            <a:off x="6851071" y="1792930"/>
            <a:ext cx="2287820" cy="1274673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</a:rPr>
              <a:t>Métrica de costo </a:t>
            </a:r>
            <a:br>
              <a:rPr lang="es-ES" sz="1100" b="1" dirty="0">
                <a:solidFill>
                  <a:schemeClr val="bg1"/>
                </a:solidFill>
              </a:rPr>
            </a:br>
            <a:r>
              <a:rPr lang="es-ES" sz="1100" b="1" dirty="0">
                <a:solidFill>
                  <a:schemeClr val="bg1"/>
                </a:solidFill>
              </a:rPr>
              <a:t>a la red de destino 172.16.2.0 desde el R1</a:t>
            </a:r>
          </a:p>
        </p:txBody>
      </p:sp>
    </p:spTree>
    <p:extLst>
      <p:ext uri="{BB962C8B-B14F-4D97-AF65-F5344CB8AC3E}">
        <p14:creationId xmlns:p14="http://schemas.microsoft.com/office/powerpoint/2010/main" val="2558077548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Configuración manual del costo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42870" y="1128485"/>
            <a:ext cx="2738742" cy="2090704"/>
          </a:xfrm>
        </p:spPr>
        <p:txBody>
          <a:bodyPr/>
          <a:lstStyle/>
          <a:p>
            <a:r>
              <a:rPr lang="es-ES" dirty="0"/>
              <a:t>El costo de OSPF puede configurarse manualmente mediante el comando de modo de configuración de interfaz </a:t>
            </a:r>
            <a:r>
              <a:rPr lang="es-ES" altLang="ja-JP" b="1" dirty="0"/>
              <a:t>ip</a:t>
            </a:r>
            <a:r>
              <a:rPr lang="es-ES" dirty="0"/>
              <a:t> </a:t>
            </a:r>
            <a:r>
              <a:rPr lang="es-ES" altLang="ja-JP" b="1" dirty="0"/>
              <a:t>ospf cost</a:t>
            </a:r>
            <a:r>
              <a:rPr lang="es-ES" dirty="0"/>
              <a:t> </a:t>
            </a:r>
            <a:r>
              <a:rPr lang="es-ES" altLang="ja-JP" i="1" dirty="0"/>
              <a:t>value</a:t>
            </a:r>
            <a:r>
              <a:rPr lang="es-E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FBDCB6-C87C-3BCC-0AE1-33F079AB2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360" y="955581"/>
            <a:ext cx="2412243" cy="374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5371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vecinos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Use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neighbor</a:t>
            </a:r>
            <a:r>
              <a:rPr lang="es-ES"/>
              <a:t> para verificar que el router haya formado una adyacencia con un router directamente conectado.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2" y="1765565"/>
            <a:ext cx="2928339" cy="1968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9" y="1295522"/>
            <a:ext cx="3603112" cy="69132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07505"/>
              </p:ext>
            </p:extLst>
          </p:nvPr>
        </p:nvGraphicFramePr>
        <p:xfrm>
          <a:off x="3440624" y="2092270"/>
          <a:ext cx="5486206" cy="262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4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818">
                <a:tc>
                  <a:txBody>
                    <a:bodyPr/>
                    <a:lstStyle/>
                    <a:p>
                      <a:r>
                        <a:rPr lang="en-US" sz="1000" dirty="0"/>
                        <a:t>Resultados Salida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ID del vecino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ID de router del router del vecino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Pri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prioridad OSPFv2 de la interfaz utilizada en el proceso de elección de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en-US" sz="1000" dirty="0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Estado de OSPFv2: Full (completo) significa que la base de datos del estado de enlace ha ejecutado el algoritmo y el R1 y el router del vecino tienen LSDB idénticas. Es posible que se muestren las interfaces de acceso múltiple de Ethernet como 2WAY. El guión indica que no se requiere ningún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US" sz="1000" dirty="0"/>
                        <a:t>Tiempo de inactividad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Cantidad de tiempo restante para recibir un paquete de saludo del vecino antes de declararlo inactivo. Este valor se restablece cuando se recibe un paquete de saludo.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Dirección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Dirección de la interfaz del vecino conectada directamente.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Interfaz en el R1 utilizada para formar una adyacencia con el router del vecino.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6900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del protocolo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03533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 protocols</a:t>
            </a:r>
            <a:r>
              <a:rPr lang="es-ES" dirty="0"/>
              <a:t> se utiliza para verificar la ID del proceso de OSPFv2, la ID del router, las redes que anuncia el router, los vecinos que envían actualizaciones de OSPF y la distancia administrativa (110 por defecto).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952408"/>
            <a:ext cx="3407447" cy="228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54" y="1395254"/>
            <a:ext cx="3984436" cy="33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194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información del proceso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56195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</a:t>
            </a:r>
            <a:r>
              <a:rPr lang="es-ES" dirty="0"/>
              <a:t> </a:t>
            </a:r>
            <a:r>
              <a:rPr lang="es-ES" altLang="ja-JP" b="1" dirty="0"/>
              <a:t>ospf</a:t>
            </a:r>
            <a:r>
              <a:rPr lang="es-ES" dirty="0"/>
              <a:t> es otra forma de ver la ID del proceso de OSPFv2 y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" y="1301855"/>
            <a:ext cx="3915543" cy="3580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20" y="1759057"/>
            <a:ext cx="3744622" cy="2338791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1371600" y="1828802"/>
            <a:ext cx="3952068" cy="2975673"/>
          </a:xfrm>
          <a:prstGeom prst="bentConnector3">
            <a:avLst>
              <a:gd name="adj1" fmla="val 84706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0887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 la interfaz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Utilice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</a:t>
            </a:r>
            <a:r>
              <a:rPr lang="es-ES"/>
              <a:t> para ver los detalles de cada interfaz con OSPFv2 habilitado, en especial, para ver si las instrucciones network se compusieron correctamente.</a:t>
            </a:r>
          </a:p>
          <a:p>
            <a:r>
              <a:rPr lang="es-ES"/>
              <a:t>Use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 brief</a:t>
            </a:r>
            <a:r>
              <a:rPr lang="es-ES"/>
              <a:t> para ver la información clave sobre las interfaces habilitadas para OSPFv2 en un router en particular.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41" y="2371079"/>
            <a:ext cx="504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57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513176" y="870808"/>
            <a:ext cx="3366129" cy="322156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Todos los protocolos de ruteo de estado del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</a:t>
            </a:r>
            <a:r>
              <a:rPr lang="es-ES" dirty="0">
                <a:solidFill>
                  <a:srgbClr val="FF0000"/>
                </a:solidFill>
              </a:rPr>
              <a:t>SPF (primero la ruta más corta)</a:t>
            </a:r>
            <a:r>
              <a:rPr lang="es-ES" dirty="0"/>
              <a:t>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ruteador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</a:t>
            </a:r>
            <a:r>
              <a:rPr lang="es-ES" b="1" dirty="0">
                <a:solidFill>
                  <a:srgbClr val="FF0000"/>
                </a:solidFill>
              </a:rPr>
              <a:t>ruta más corta </a:t>
            </a:r>
            <a:r>
              <a:rPr lang="es-ES" dirty="0"/>
              <a:t>y el costo acumulado para llegar a las redes de destino identificadas desde la perspectiva del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R4</a:t>
            </a:r>
            <a:r>
              <a:rPr lang="es-ES" dirty="0"/>
              <a:t>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ruteo de </a:t>
            </a:r>
            <a:r>
              <a:rPr lang="es-ES" spc="-30" dirty="0"/>
              <a:t>estado del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ruteador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Enlace y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ruteador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ruteadores de estado del enlace descubren que son vecinos, forman una adyacencia. </a:t>
            </a:r>
          </a:p>
          <a:p>
            <a:r>
              <a:rPr lang="es-ES" dirty="0"/>
              <a:t>Si un ruteador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ruteo de estado del enlace es que cada ruteador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del enlace (LSP)</a:t>
            </a:r>
            <a:r>
              <a:rPr lang="es-ES" dirty="0"/>
              <a:t> que contenga información del estado del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del paquete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rgbClr val="FF0000"/>
                </a:solidFill>
              </a:rPr>
              <a:t>cada ruteador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rgbClr val="FF0000"/>
                </a:solidFill>
              </a:rPr>
              <a:t>cada ruteador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 la base de datos del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12228</TotalTime>
  <Words>2383</Words>
  <Application>Microsoft Office PowerPoint</Application>
  <PresentationFormat>On-screen Show (16:9)</PresentationFormat>
  <Paragraphs>250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CiscoSans ExtraLight</vt:lpstr>
      <vt:lpstr>Wingdings</vt:lpstr>
      <vt:lpstr>Default Theme</vt:lpstr>
      <vt:lpstr>Configuración de OSPF</vt:lpstr>
      <vt:lpstr>Abrir primero la ruta más corta Características de OSPF</vt:lpstr>
      <vt:lpstr>Funcionamiento del protocolo de ruteo de estado del enlace Algoritmo de Dijkstra</vt:lpstr>
      <vt:lpstr>Funcionamiento del protocolo de ruteo de estado del enlace Ejemplo de SPF</vt:lpstr>
      <vt:lpstr>Actualizaciones de estado del enlace Enlace y estado del enlace</vt:lpstr>
      <vt:lpstr>Actualizaciones de estados de enlace Saludo</vt:lpstr>
      <vt:lpstr>Actualizaciones de estados de enlace Armado del paquete de estado del enlace</vt:lpstr>
      <vt:lpstr>Actualizaciones de estados de enlace Saturación con LSP</vt:lpstr>
      <vt:lpstr>Actualizaciones de estados de enlace Armado de la base de datos del estado del enlace</vt:lpstr>
      <vt:lpstr>Abrir primero la ruta más corta OSPF de área única y multiárea</vt:lpstr>
      <vt:lpstr>ID de routers OSPF Topología de la red OSPF</vt:lpstr>
      <vt:lpstr>ID del router OSPF Modo de configuración del router OSPF</vt:lpstr>
      <vt:lpstr>ID de router OSPF ID de router</vt:lpstr>
      <vt:lpstr>ID de router OSPF Configuración de una ID de router OSPF</vt:lpstr>
      <vt:lpstr>ID de router OSPF Modificación de una ID de router</vt:lpstr>
      <vt:lpstr>Configuración de OSPFv2 de área única Habilitación de OSPF en las interfaces</vt:lpstr>
      <vt:lpstr>Configuración de OSPFv2 de área única Máscara de comodín</vt:lpstr>
      <vt:lpstr>Configuración de OSPFv2 de área única Comando network</vt:lpstr>
      <vt:lpstr>Configuración de OSPFv2 de área única Interfaz pasiva</vt:lpstr>
      <vt:lpstr>Configuración de OSPFv2 de área única Interfaz pasiva</vt:lpstr>
      <vt:lpstr>Configuración de OSPFv2 de área única Configuración de interfaces pasivas</vt:lpstr>
      <vt:lpstr>Costo de OSPF Costos acumulados de OSPF</vt:lpstr>
      <vt:lpstr>Costo de OSPF Configuración manual del costo de OSPF</vt:lpstr>
      <vt:lpstr>Verificación de OSPF Verificación de vecinos OSPF</vt:lpstr>
      <vt:lpstr>Verificación de OSPF Verificación de la configuración del protocolo OSPF</vt:lpstr>
      <vt:lpstr>Verificación de OSPF Verificación de la información del proceso de OSPF</vt:lpstr>
      <vt:lpstr>Verificación de OSPF Verificación de la configuración de la interfaz de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605</cp:revision>
  <dcterms:created xsi:type="dcterms:W3CDTF">2016-08-22T22:27:36Z</dcterms:created>
  <dcterms:modified xsi:type="dcterms:W3CDTF">2024-04-04T21:44:09Z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